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440" r:id="rId3"/>
    <p:sldId id="451" r:id="rId4"/>
    <p:sldId id="450" r:id="rId5"/>
    <p:sldId id="423" r:id="rId6"/>
    <p:sldId id="403" r:id="rId7"/>
    <p:sldId id="455" r:id="rId8"/>
    <p:sldId id="402" r:id="rId9"/>
    <p:sldId id="434" r:id="rId10"/>
    <p:sldId id="454" r:id="rId11"/>
    <p:sldId id="453" r:id="rId12"/>
    <p:sldId id="452" r:id="rId13"/>
    <p:sldId id="456" r:id="rId14"/>
    <p:sldId id="44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  <a:srgbClr val="66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67" d="100"/>
          <a:sy n="67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80" d="100"/>
        <a:sy n="180" d="100"/>
      </p:scale>
      <p:origin x="0" y="-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5" cy="496547"/>
          </a:xfrm>
          <a:prstGeom prst="rect">
            <a:avLst/>
          </a:prstGeom>
        </p:spPr>
        <p:txBody>
          <a:bodyPr vert="horz" lIns="61420" tIns="30710" rIns="61420" bIns="30710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645" y="0"/>
            <a:ext cx="2945975" cy="496547"/>
          </a:xfrm>
          <a:prstGeom prst="rect">
            <a:avLst/>
          </a:prstGeom>
        </p:spPr>
        <p:txBody>
          <a:bodyPr vert="horz" lIns="61420" tIns="30710" rIns="61420" bIns="30710" rtlCol="0"/>
          <a:lstStyle>
            <a:lvl1pPr algn="r">
              <a:defRPr sz="800"/>
            </a:lvl1pPr>
          </a:lstStyle>
          <a:p>
            <a:fld id="{58FDAABB-553B-49FA-BA17-0F25EB4B812D}" type="datetimeFigureOut">
              <a:rPr lang="da-DK" smtClean="0"/>
              <a:t>05-04-2017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9017"/>
            <a:ext cx="2945975" cy="495472"/>
          </a:xfrm>
          <a:prstGeom prst="rect">
            <a:avLst/>
          </a:prstGeom>
        </p:spPr>
        <p:txBody>
          <a:bodyPr vert="horz" lIns="61420" tIns="30710" rIns="61420" bIns="30710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645" y="9429017"/>
            <a:ext cx="2945975" cy="495472"/>
          </a:xfrm>
          <a:prstGeom prst="rect">
            <a:avLst/>
          </a:prstGeom>
        </p:spPr>
        <p:txBody>
          <a:bodyPr vert="horz" lIns="61420" tIns="30710" rIns="61420" bIns="30710" rtlCol="0" anchor="b"/>
          <a:lstStyle>
            <a:lvl1pPr algn="r">
              <a:defRPr sz="800"/>
            </a:lvl1pPr>
          </a:lstStyle>
          <a:p>
            <a:fld id="{0F4F43C6-F57F-4AB0-9DB6-55807924C5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3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A78EBAC2-A56F-4832-9C68-D7CA1868A7EF}" type="datetimeFigureOut">
              <a:rPr lang="da-DK" smtClean="0"/>
              <a:t>05-04-2017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F87A3D54-C8D1-4D9D-9F31-E91EFBFC6C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61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sz="1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1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240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407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SPT = Slag På Tasken.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209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sz="1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62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6315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83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3750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Myndighedskravene</a:t>
            </a:r>
            <a:r>
              <a:rPr lang="da-DK" baseline="0" dirty="0"/>
              <a:t> og de administrative byrder har i de senere år vist en stigende tendens, som forventes at fortsætte i de kommende år.</a:t>
            </a:r>
          </a:p>
          <a:p>
            <a:r>
              <a:rPr lang="da-DK" baseline="0" dirty="0"/>
              <a:t>Regeringen arbejder på en forsyningsstrategi for den danske forsyningssektor, herunder vandforsyning. Hvad det kommer til at betyde i praksis, er endnu ikke besluttet.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60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Myndighedskravene</a:t>
            </a:r>
            <a:r>
              <a:rPr lang="da-DK" baseline="0" dirty="0"/>
              <a:t> og de administrative byrder har i de senere år vist en stigende tendens, som forventes at fortsætte i de kommende år.</a:t>
            </a:r>
          </a:p>
          <a:p>
            <a:r>
              <a:rPr lang="da-DK" baseline="0" dirty="0"/>
              <a:t>Regeringen arbejder på en forsyningsstrategi for den danske forsyningssektor, herunder vandforsyning. Hvad det kommer til at betyde i praksis, er endnu ikke besluttet.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5584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785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Eksempler på forventede</a:t>
            </a:r>
            <a:r>
              <a:rPr lang="da-DK" baseline="0" dirty="0"/>
              <a:t> besparelser: Honorar 30.000, Husleje 15.000, IT: 10.000, GF + møde 10.000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203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29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 trans="50000" detail="0"/>
                    </a14:imgEffect>
                    <a14:imgEffect>
                      <a14:colorTemperature colorTemp="6375"/>
                    </a14:imgEffect>
                  </a14:imgLayer>
                </a14:imgProps>
              </a:ext>
            </a:extLst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da-DK"/>
              <a:t>5.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da-DK"/>
              <a:t>Lejre Vandråd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marL="400050" lvl="1" indent="0" algn="ctr">
              <a:buNone/>
            </a:pPr>
            <a:r>
              <a:rPr lang="da-DK" sz="4000" b="1" dirty="0"/>
              <a:t>Sammenlægning af</a:t>
            </a:r>
          </a:p>
          <a:p>
            <a:pPr marL="400050" lvl="1" indent="0" algn="ctr">
              <a:buNone/>
            </a:pPr>
            <a:r>
              <a:rPr lang="da-DK" sz="4000" b="1" dirty="0"/>
              <a:t>Osted Vandværk</a:t>
            </a:r>
          </a:p>
          <a:p>
            <a:pPr marL="400050" lvl="1" indent="0" algn="ctr">
              <a:buNone/>
            </a:pPr>
            <a:r>
              <a:rPr lang="da-DK" sz="4000" b="1" dirty="0"/>
              <a:t>og</a:t>
            </a:r>
          </a:p>
          <a:p>
            <a:pPr marL="400050" lvl="1" indent="0" algn="ctr">
              <a:buNone/>
            </a:pPr>
            <a:r>
              <a:rPr lang="da-DK" sz="4000" b="1" dirty="0"/>
              <a:t>Kirkebjerg Vandværk</a:t>
            </a:r>
          </a:p>
          <a:p>
            <a:pPr marL="400050" lvl="1" indent="0" algn="ctr">
              <a:lnSpc>
                <a:spcPct val="150000"/>
              </a:lnSpc>
              <a:buNone/>
            </a:pPr>
            <a:r>
              <a:rPr lang="da-DK" sz="4000" b="1" dirty="0"/>
              <a:t>v/ Thomas Stokholm (Formand)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Lejre Vandråd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805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da-DK" sz="2000" b="1" dirty="0"/>
              <a:t>2015: </a:t>
            </a:r>
            <a:r>
              <a:rPr lang="da-DK" sz="2000" dirty="0"/>
              <a:t>Uformel dialog mellem dialog og forventningsafstemning</a:t>
            </a:r>
          </a:p>
          <a:p>
            <a:r>
              <a:rPr lang="da-DK" sz="2000" b="1" dirty="0"/>
              <a:t>1. kvartal 2016:</a:t>
            </a:r>
            <a:r>
              <a:rPr lang="da-DK" sz="2000" dirty="0"/>
              <a:t> Generalforsamlingerne blev orienteret om, at bestyrelserne synes, at der skulle udarbejdes et beslutningsgrundlag for fusion, som kunne præsenteres på </a:t>
            </a:r>
            <a:r>
              <a:rPr lang="da-DK" sz="2000" dirty="0" err="1"/>
              <a:t>ekstra-ordinære</a:t>
            </a:r>
            <a:r>
              <a:rPr lang="da-DK" sz="2000" dirty="0"/>
              <a:t> generalforsamlinger i efteråret 2016.</a:t>
            </a:r>
          </a:p>
          <a:p>
            <a:r>
              <a:rPr lang="da-DK" sz="2000" b="1" dirty="0"/>
              <a:t>1. halvår 2016</a:t>
            </a:r>
            <a:r>
              <a:rPr lang="da-DK" sz="2000" dirty="0"/>
              <a:t>: Arbejdsgruppe bestående af 2 fra hver bestyrelse, udarbejdede et oplæg til en sammenlægningsaftale med meget stor grad af forventningsafstemning.</a:t>
            </a:r>
          </a:p>
          <a:p>
            <a:r>
              <a:rPr lang="da-DK" sz="2000" b="1" dirty="0"/>
              <a:t>Efteråret 2016</a:t>
            </a:r>
            <a:r>
              <a:rPr lang="da-DK" sz="2000" dirty="0"/>
              <a:t>: Ekstraordinære generalforsamling jf. vedtægterne</a:t>
            </a:r>
          </a:p>
          <a:p>
            <a:pPr lvl="1"/>
            <a:r>
              <a:rPr lang="da-DK" sz="1600" dirty="0"/>
              <a:t>100% opbakning fra generalforsamlingerne.</a:t>
            </a:r>
          </a:p>
          <a:p>
            <a:r>
              <a:rPr lang="da-DK" sz="2000" b="1" dirty="0"/>
              <a:t>1. januar 2017</a:t>
            </a:r>
            <a:r>
              <a:rPr lang="da-DK" sz="2000" dirty="0"/>
              <a:t>: Sammenlægningen er en realitet</a:t>
            </a:r>
          </a:p>
          <a:p>
            <a:r>
              <a:rPr lang="da-DK" sz="2000" b="1" dirty="0"/>
              <a:t>Januar/februar 2017:</a:t>
            </a:r>
            <a:r>
              <a:rPr lang="da-DK" sz="2000" dirty="0"/>
              <a:t> Sammenlægning af FAS og NETS-aftale m.m.</a:t>
            </a:r>
          </a:p>
          <a:p>
            <a:r>
              <a:rPr lang="da-DK" sz="2000" b="1" dirty="0"/>
              <a:t>Marts 2017: </a:t>
            </a:r>
            <a:r>
              <a:rPr lang="da-DK" sz="2000" dirty="0"/>
              <a:t>Ordinær generalforsamlinger</a:t>
            </a:r>
            <a:endParaRPr lang="da-DK" sz="2000" b="1" dirty="0"/>
          </a:p>
          <a:p>
            <a:r>
              <a:rPr lang="da-DK" sz="2000" b="1" dirty="0"/>
              <a:t>2. kvartal 2017: </a:t>
            </a:r>
            <a:r>
              <a:rPr lang="da-DK" sz="2000" dirty="0"/>
              <a:t>Selskabet Kirkebjerg Vandværk I/S lukkes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10. oktober 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Ekstraordinær generalforsamling - Osted Vandværk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17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Fremtid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Bestyrelsens drøftelse af forsyningsstrukturen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2 værker der er 50 – 60 år.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6 boringer der er 39 – 78 år gamle (5 er 54 – 78 år)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Mulige fremtidige forsyningsstrukturer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Fortsætte uændret med 2 værker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Lukke det ene og opgradere det andet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Bygge nyt og lukke begge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Købe </a:t>
            </a:r>
            <a:r>
              <a:rPr lang="da-DK" sz="2400" dirty="0" err="1"/>
              <a:t>råvand</a:t>
            </a:r>
            <a:r>
              <a:rPr lang="da-DK" sz="2400" dirty="0"/>
              <a:t> af anden vandforsyning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Købe </a:t>
            </a:r>
            <a:r>
              <a:rPr lang="da-DK" sz="2400" dirty="0" err="1"/>
              <a:t>rentvand</a:t>
            </a:r>
            <a:r>
              <a:rPr lang="da-DK" sz="2400" dirty="0"/>
              <a:t> af anden vandforsyning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Fusionere med anden vandforsyning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198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Anbefalinger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Indledende dialog mellem bestyrelserne.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Tilkendegivelse fra generalforsamlingerne, om bestyrelsen skal udarbejde et beslutningsgrundlag for en sammenlægning.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Nedsæt en arbejdsgruppen med et mindre antal medlemmer.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Husk at tage udgangspunkt i, hvad der er bedst for forbrugerne.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Kigge fremad vedr. </a:t>
            </a:r>
            <a:r>
              <a:rPr lang="da-DK" sz="2400"/>
              <a:t>økonomien, og lav en SPT-beregning.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/>
              <a:t>Sikre </a:t>
            </a:r>
            <a:r>
              <a:rPr lang="da-DK" sz="2400" dirty="0"/>
              <a:t>viden og undgå kampvalg.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Det er ikke Dem og Os men Vi.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6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marL="40005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da-DK" sz="3600" b="1" dirty="0">
              <a:solidFill>
                <a:srgbClr val="0000CC"/>
              </a:solidFill>
            </a:endParaRPr>
          </a:p>
          <a:p>
            <a:pPr marL="40005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da-DK" sz="3600" b="1" dirty="0">
              <a:solidFill>
                <a:srgbClr val="0000CC"/>
              </a:solidFill>
            </a:endParaRPr>
          </a:p>
          <a:p>
            <a:pPr marL="40005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a-DK" sz="6600" b="1" dirty="0">
                <a:solidFill>
                  <a:srgbClr val="0000CC"/>
                </a:solidFill>
              </a:rPr>
              <a:t>Spørgsmål</a:t>
            </a:r>
            <a:endParaRPr lang="da-DK" sz="3600" b="1" dirty="0">
              <a:solidFill>
                <a:srgbClr val="0000CC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66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Osted Vandværk i dag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2 værker (Osted og Kirkebjerg)</a:t>
            </a:r>
          </a:p>
          <a:p>
            <a:r>
              <a:rPr lang="da-DK" b="1" dirty="0"/>
              <a:t>6 boringer</a:t>
            </a:r>
          </a:p>
          <a:p>
            <a:r>
              <a:rPr lang="da-DK" b="1" dirty="0"/>
              <a:t>27,5 km. hoved- og forsyningsledning</a:t>
            </a:r>
          </a:p>
          <a:p>
            <a:r>
              <a:rPr lang="da-DK" b="1" dirty="0"/>
              <a:t>1.066 forbrugere</a:t>
            </a:r>
          </a:p>
          <a:p>
            <a:endParaRPr lang="da-DK" b="1" dirty="0"/>
          </a:p>
          <a:p>
            <a:r>
              <a:rPr lang="da-DK" b="1" dirty="0"/>
              <a:t>Bestyrelse på 7 personer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11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Sammenlægningshistorik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2008: Kirkebjerg og </a:t>
            </a:r>
            <a:r>
              <a:rPr lang="da-DK" b="1" dirty="0" err="1"/>
              <a:t>Mannerup</a:t>
            </a:r>
            <a:endParaRPr lang="da-DK" b="1" dirty="0"/>
          </a:p>
          <a:p>
            <a:pPr lvl="1"/>
            <a:r>
              <a:rPr lang="da-DK" dirty="0"/>
              <a:t>237 og 33 forbrugere</a:t>
            </a:r>
          </a:p>
          <a:p>
            <a:r>
              <a:rPr lang="da-DK" b="1" dirty="0"/>
              <a:t>2011: Kirkebjerg og Bregnetved</a:t>
            </a:r>
          </a:p>
          <a:p>
            <a:pPr lvl="1"/>
            <a:r>
              <a:rPr lang="da-DK" dirty="0"/>
              <a:t>270 og 6 forbrugere</a:t>
            </a:r>
          </a:p>
          <a:p>
            <a:r>
              <a:rPr lang="da-DK" b="1" dirty="0"/>
              <a:t>2015: Osted og Allerslev Huse</a:t>
            </a:r>
          </a:p>
          <a:p>
            <a:pPr lvl="1"/>
            <a:r>
              <a:rPr lang="da-DK" dirty="0"/>
              <a:t>773 + 17 forbrugere</a:t>
            </a:r>
          </a:p>
          <a:p>
            <a:r>
              <a:rPr lang="da-DK" b="1" dirty="0"/>
              <a:t>2017: Osted og Kirkebjerg</a:t>
            </a:r>
          </a:p>
          <a:p>
            <a:pPr lvl="1"/>
            <a:r>
              <a:rPr lang="da-DK" dirty="0"/>
              <a:t>790 + 276 forbrugere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5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Forsyningsområde</a:t>
            </a:r>
          </a:p>
        </p:txBody>
      </p:sp>
      <p:pic>
        <p:nvPicPr>
          <p:cNvPr id="12" name="Pladsholder til indhold 11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199" y="1283780"/>
            <a:ext cx="4545771" cy="5072570"/>
          </a:xfrm>
          <a:prstGeom prst="rect">
            <a:avLst/>
          </a:prstGeom>
        </p:spPr>
      </p:pic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>
            <a:normAutofit lnSpcReduction="10000"/>
          </a:bodyPr>
          <a:lstStyle/>
          <a:p>
            <a:r>
              <a:rPr lang="da-DK" dirty="0">
                <a:solidFill>
                  <a:srgbClr val="669900"/>
                </a:solidFill>
              </a:rPr>
              <a:t>Allerslev Huse</a:t>
            </a:r>
          </a:p>
          <a:p>
            <a:pPr lvl="1"/>
            <a:r>
              <a:rPr lang="da-DK" dirty="0">
                <a:solidFill>
                  <a:srgbClr val="669900"/>
                </a:solidFill>
              </a:rPr>
              <a:t>17 forbrugere</a:t>
            </a:r>
          </a:p>
          <a:p>
            <a:r>
              <a:rPr lang="da-DK" dirty="0">
                <a:solidFill>
                  <a:srgbClr val="0000FF"/>
                </a:solidFill>
              </a:rPr>
              <a:t>Bregnetved</a:t>
            </a:r>
          </a:p>
          <a:p>
            <a:pPr lvl="1"/>
            <a:r>
              <a:rPr lang="da-DK" dirty="0">
                <a:solidFill>
                  <a:srgbClr val="0000FF"/>
                </a:solidFill>
              </a:rPr>
              <a:t>6 forbrugere</a:t>
            </a:r>
          </a:p>
          <a:p>
            <a:r>
              <a:rPr lang="da-DK" dirty="0">
                <a:solidFill>
                  <a:srgbClr val="7030A0"/>
                </a:solidFill>
              </a:rPr>
              <a:t>Kirkebjerg</a:t>
            </a:r>
          </a:p>
          <a:p>
            <a:pPr lvl="1"/>
            <a:r>
              <a:rPr lang="da-DK" dirty="0">
                <a:solidFill>
                  <a:srgbClr val="7030A0"/>
                </a:solidFill>
              </a:rPr>
              <a:t>237 forbrugere</a:t>
            </a:r>
          </a:p>
          <a:p>
            <a:r>
              <a:rPr lang="da-DK" dirty="0" err="1"/>
              <a:t>Mannerup</a:t>
            </a:r>
            <a:endParaRPr lang="da-DK" dirty="0"/>
          </a:p>
          <a:p>
            <a:pPr lvl="1"/>
            <a:r>
              <a:rPr lang="da-DK" dirty="0"/>
              <a:t>33 forbrugere</a:t>
            </a:r>
          </a:p>
          <a:p>
            <a:r>
              <a:rPr lang="da-DK" dirty="0">
                <a:solidFill>
                  <a:srgbClr val="FF6600"/>
                </a:solidFill>
              </a:rPr>
              <a:t>Osted</a:t>
            </a:r>
          </a:p>
          <a:p>
            <a:pPr lvl="1"/>
            <a:r>
              <a:rPr lang="da-DK" dirty="0">
                <a:solidFill>
                  <a:srgbClr val="FF6600"/>
                </a:solidFill>
              </a:rPr>
              <a:t>773 forbrugere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3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Hvorfor fusion?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Unge og aktive bestyrelser</a:t>
            </a:r>
          </a:p>
          <a:p>
            <a:r>
              <a:rPr lang="da-DK" dirty="0"/>
              <a:t>Sund økonomi</a:t>
            </a:r>
          </a:p>
          <a:p>
            <a:r>
              <a:rPr lang="da-DK" dirty="0"/>
              <a:t>Velfungerende vandværker</a:t>
            </a:r>
          </a:p>
          <a:p>
            <a:pPr marL="0" indent="0" algn="ctr">
              <a:buNone/>
            </a:pPr>
            <a:r>
              <a:rPr lang="da-DK" sz="4000" dirty="0"/>
              <a:t>SÅ HVORFOR FUSION?</a:t>
            </a:r>
          </a:p>
          <a:p>
            <a:r>
              <a:rPr lang="da-DK" dirty="0"/>
              <a:t>Øget regulering</a:t>
            </a:r>
          </a:p>
          <a:p>
            <a:r>
              <a:rPr lang="da-DK" dirty="0"/>
              <a:t>Økonomi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34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Baggrund for sammenlægning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/>
              <a:t>Øget regulering</a:t>
            </a:r>
          </a:p>
          <a:p>
            <a:pPr lvl="1"/>
            <a:r>
              <a:rPr lang="da-DK" dirty="0"/>
              <a:t>Vandsektorlov (2009)</a:t>
            </a:r>
          </a:p>
          <a:p>
            <a:pPr lvl="1"/>
            <a:r>
              <a:rPr lang="da-DK" dirty="0"/>
              <a:t>Kvalitetssikringsbekendtgørelse (2013)</a:t>
            </a:r>
          </a:p>
          <a:p>
            <a:pPr lvl="1"/>
            <a:r>
              <a:rPr lang="da-DK" dirty="0"/>
              <a:t>Justering af vandsektorloven (2015)</a:t>
            </a:r>
          </a:p>
          <a:p>
            <a:pPr lvl="1"/>
            <a:r>
              <a:rPr lang="da-DK" dirty="0"/>
              <a:t>Ny årsregnskabsvejledning (2016)</a:t>
            </a:r>
          </a:p>
          <a:p>
            <a:pPr lvl="1"/>
            <a:r>
              <a:rPr lang="da-DK" dirty="0"/>
              <a:t>Persondataforordning fra EU (2018)</a:t>
            </a:r>
          </a:p>
          <a:p>
            <a:pPr lvl="1"/>
            <a:r>
              <a:rPr lang="da-DK" dirty="0"/>
              <a:t>Revision af </a:t>
            </a:r>
            <a:r>
              <a:rPr lang="da-DK" dirty="0" err="1"/>
              <a:t>kvalitetssikringsbek</a:t>
            </a:r>
            <a:r>
              <a:rPr lang="da-DK" dirty="0"/>
              <a:t>. (2018)</a:t>
            </a:r>
          </a:p>
          <a:p>
            <a:r>
              <a:rPr lang="da-DK" b="1" dirty="0"/>
              <a:t>Udfordringer i de kommende år</a:t>
            </a:r>
          </a:p>
          <a:p>
            <a:pPr lvl="1"/>
            <a:r>
              <a:rPr lang="da-DK" dirty="0"/>
              <a:t>Øgede myndighedskrav = Større/flere udgifter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672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Bevæggrund for sammenlægning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400" dirty="0"/>
              <a:t>Økonomi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Flere til at dele omkostninger til f.eks. øgede myndighedskrav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På sigt lavere priser eller mindre prisstigninger end ellers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da-DK" sz="1800" dirty="0"/>
              <a:t>Færre administrationsomkostninger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da-DK" sz="1800" dirty="0"/>
              <a:t>Færre anlægsomkostninger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da-DK" sz="1800" dirty="0"/>
              <a:t>På sigt færre driftsomkostninger</a:t>
            </a:r>
            <a:endParaRPr lang="da-DK" sz="2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400" dirty="0"/>
              <a:t>Vandkvalitet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På sigt nyt vandværk uden for byen, hvor der ikke er forurenede grunde i indvindingsoplandet.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a-DK" sz="2400" dirty="0"/>
              <a:t>Samarbejdede allerede på flere områder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Fælles nødstrømsgenerator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Fælles netværk til fjernaflæsning af vandmålere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a-DK" sz="2000" dirty="0"/>
              <a:t>Forbindelsesledning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452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Bevæggrund - Økonomi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Færre administrationsomkostninger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Forventet besparelse på 60.000 – 80.000 kr.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Færre anlægsomkostninger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2 færre boringer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Forventet besparelse på 1 – 2 mio. kr.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da-DK" sz="2000" dirty="0"/>
              <a:t>Mindre årlig afskrivning på 20.000 – 40.000 kr.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På sigt færre driftsomkostninger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Nyt vandværk til erstatning for nuværende 2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Forventet besparelse på driften på 125.000 – 150.000 kr.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Samlet svarende til ca. 1,50 kr. pr. m</a:t>
            </a:r>
            <a:r>
              <a:rPr lang="da-DK" sz="2800" baseline="30000" dirty="0"/>
              <a:t>3</a:t>
            </a:r>
            <a:r>
              <a:rPr lang="da-DK" sz="2800" dirty="0"/>
              <a:t> (30%)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695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Processen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Møde med Danske Vandværker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Nedsættelse af arbejdsgruppe (2+2)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Udarbejdelse af fusionsdokument, hvor alle ”sten” blev vendt af bestyrelserne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Udarbejdelse af sammenlægningsaftale som generalforsamlingerne godkendte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a-DK" sz="2800" dirty="0"/>
              <a:t>Vedtægtsjusteringer bl.a. med udvidelse fra 5 til 5 – 7 bestyrelsesmedlemmer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Få mest mulig viden med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a-DK" sz="2400" dirty="0"/>
              <a:t>Undgå kampvalg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5. april 2017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Lejre Vandråd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8396327"/>
      </p:ext>
    </p:extLst>
  </p:cSld>
  <p:clrMapOvr>
    <a:masterClrMapping/>
  </p:clrMapOvr>
</p:sld>
</file>

<file path=ppt/theme/theme1.xml><?xml version="1.0" encoding="utf-8"?>
<a:theme xmlns:a="http://schemas.openxmlformats.org/drawingml/2006/main" name="Vandråd - PowerPoi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F13C07-6E6B-4787-B788-130CA197C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Vandråd - PowerPoint</Template>
  <TotalTime>4541</TotalTime>
  <Words>827</Words>
  <Application>Microsoft Office PowerPoint</Application>
  <PresentationFormat>Skærmshow (4:3)</PresentationFormat>
  <Paragraphs>171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Vandråd - PowerPoint</vt:lpstr>
      <vt:lpstr>PowerPoint-præsentation</vt:lpstr>
      <vt:lpstr>Osted Vandværk i dag</vt:lpstr>
      <vt:lpstr>Sammenlægningshistorik</vt:lpstr>
      <vt:lpstr>Forsyningsområde</vt:lpstr>
      <vt:lpstr>Hvorfor fusion?</vt:lpstr>
      <vt:lpstr>Baggrund for sammenlægning</vt:lpstr>
      <vt:lpstr>Bevæggrund for sammenlægning</vt:lpstr>
      <vt:lpstr>Bevæggrund - Økonomi</vt:lpstr>
      <vt:lpstr>Processen</vt:lpstr>
      <vt:lpstr>Forløb</vt:lpstr>
      <vt:lpstr>Fremtid</vt:lpstr>
      <vt:lpstr>Anbefalinger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Grann</dc:creator>
  <cp:lastModifiedBy>Maj</cp:lastModifiedBy>
  <cp:revision>546</cp:revision>
  <cp:lastPrinted>2012-12-05T17:50:24Z</cp:lastPrinted>
  <dcterms:created xsi:type="dcterms:W3CDTF">2011-10-26T19:10:05Z</dcterms:created>
  <dcterms:modified xsi:type="dcterms:W3CDTF">2017-04-05T19:35:36Z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TC300003049990</vt:lpwstr>
  </property>
</Properties>
</file>